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96C9F-7B3F-43DA-9301-E7484462B07E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BBDE2-4621-4D0B-B50F-C18D68B92D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9" cy="92354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4942" y="545668"/>
            <a:ext cx="11342115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1625" y="1856232"/>
            <a:ext cx="9769475" cy="2696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1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Overview of Microsoft Excel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5762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1563" y="681227"/>
            <a:ext cx="7066915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4720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Text Books</a:t>
            </a:r>
            <a:r>
              <a:rPr sz="4000" i="1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&amp;</a:t>
            </a:r>
            <a:r>
              <a:rPr sz="4000" i="1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References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847" y="1880616"/>
            <a:ext cx="10591800" cy="3107690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2222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75"/>
              </a:spcBef>
            </a:pPr>
            <a:r>
              <a:rPr sz="2800" b="1" spc="-80" dirty="0">
                <a:latin typeface="Calibri"/>
                <a:cs typeface="Calibri"/>
              </a:rPr>
              <a:t>Text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books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and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References: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50">
              <a:latin typeface="Calibri"/>
              <a:cs typeface="Calibri"/>
            </a:endParaRPr>
          </a:p>
          <a:p>
            <a:pPr marL="606425" indent="-515620">
              <a:lnSpc>
                <a:spcPct val="100000"/>
              </a:lnSpc>
              <a:buAutoNum type="arabicPeriod"/>
              <a:tabLst>
                <a:tab pos="606425" algn="l"/>
                <a:tab pos="607060" algn="l"/>
              </a:tabLst>
            </a:pPr>
            <a:r>
              <a:rPr sz="2800" spc="-15" dirty="0">
                <a:latin typeface="Calibri"/>
                <a:cs typeface="Calibri"/>
              </a:rPr>
              <a:t>Excel </a:t>
            </a:r>
            <a:r>
              <a:rPr sz="2800" spc="-5" dirty="0">
                <a:latin typeface="Calibri"/>
                <a:cs typeface="Calibri"/>
              </a:rPr>
              <a:t>2016</a:t>
            </a:r>
            <a:r>
              <a:rPr sz="2800" spc="2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Bible,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by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John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Walkenbach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Calibri"/>
              <a:buAutoNum type="arabicPeriod"/>
            </a:pPr>
            <a:endParaRPr sz="2750">
              <a:latin typeface="Calibri"/>
              <a:cs typeface="Calibri"/>
            </a:endParaRPr>
          </a:p>
          <a:p>
            <a:pPr marL="443230" indent="-352425">
              <a:lnSpc>
                <a:spcPct val="100000"/>
              </a:lnSpc>
              <a:buAutoNum type="arabicPeriod"/>
              <a:tabLst>
                <a:tab pos="443865" algn="l"/>
              </a:tabLst>
            </a:pPr>
            <a:r>
              <a:rPr sz="2800" spc="-15" dirty="0">
                <a:latin typeface="Calibri"/>
                <a:cs typeface="Calibri"/>
              </a:rPr>
              <a:t>Excel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2016</a:t>
            </a:r>
            <a:r>
              <a:rPr sz="2800" spc="3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for</a:t>
            </a:r>
            <a:r>
              <a:rPr sz="2800" spc="-10" dirty="0">
                <a:latin typeface="Calibri"/>
                <a:cs typeface="Calibri"/>
              </a:rPr>
              <a:t> Dummies,</a:t>
            </a:r>
            <a:r>
              <a:rPr sz="2800" spc="3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by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Greg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Harvey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Calibri"/>
              <a:buAutoNum type="arabicPeriod"/>
            </a:pPr>
            <a:endParaRPr sz="2750">
              <a:latin typeface="Calibri"/>
              <a:cs typeface="Calibri"/>
            </a:endParaRPr>
          </a:p>
          <a:p>
            <a:pPr marL="443230" indent="-352425">
              <a:lnSpc>
                <a:spcPct val="100000"/>
              </a:lnSpc>
              <a:buAutoNum type="arabicPeriod"/>
              <a:tabLst>
                <a:tab pos="443865" algn="l"/>
              </a:tabLst>
            </a:pPr>
            <a:r>
              <a:rPr sz="2800" spc="-10" dirty="0">
                <a:latin typeface="Calibri"/>
                <a:cs typeface="Calibri"/>
              </a:rPr>
              <a:t>Building</a:t>
            </a:r>
            <a:r>
              <a:rPr sz="2800" spc="3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Financial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Models</a:t>
            </a:r>
            <a:r>
              <a:rPr sz="2800" spc="3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with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Microsoft</a:t>
            </a:r>
            <a:r>
              <a:rPr sz="2800" spc="2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Excel,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by</a:t>
            </a:r>
            <a:r>
              <a:rPr sz="2800" spc="2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K.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Scott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Proctor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2075" y="1437132"/>
            <a:ext cx="10454626" cy="480760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1563" y="681227"/>
            <a:ext cx="7066915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4720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r>
              <a:rPr sz="4000" i="1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sheet</a:t>
            </a:r>
            <a:r>
              <a:rPr sz="4000" i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parts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76521" y="3060903"/>
            <a:ext cx="377761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i="1" dirty="0">
                <a:solidFill>
                  <a:srgbClr val="000000"/>
                </a:solidFill>
                <a:latin typeface="Segoe UI"/>
                <a:cs typeface="Segoe UI"/>
              </a:rPr>
              <a:t>Thank</a:t>
            </a:r>
            <a:r>
              <a:rPr sz="6000" i="1" spc="-105" dirty="0">
                <a:solidFill>
                  <a:srgbClr val="000000"/>
                </a:solidFill>
                <a:latin typeface="Segoe UI"/>
                <a:cs typeface="Segoe UI"/>
              </a:rPr>
              <a:t> </a:t>
            </a:r>
            <a:r>
              <a:rPr sz="6000" i="1" spc="-5" dirty="0">
                <a:solidFill>
                  <a:srgbClr val="000000"/>
                </a:solidFill>
                <a:latin typeface="Segoe UI"/>
                <a:cs typeface="Segoe UI"/>
              </a:rPr>
              <a:t>you</a:t>
            </a:r>
            <a:endParaRPr sz="6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368" y="65531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4725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Importance</a:t>
            </a:r>
            <a:r>
              <a:rPr sz="4000" i="1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sz="4000" i="1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97408" y="1688592"/>
            <a:ext cx="3915410" cy="4323715"/>
            <a:chOff x="597408" y="1688592"/>
            <a:chExt cx="3915410" cy="432371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6552" y="1697736"/>
              <a:ext cx="3896867" cy="43053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601980" y="1693164"/>
              <a:ext cx="3906520" cy="4314825"/>
            </a:xfrm>
            <a:custGeom>
              <a:avLst/>
              <a:gdLst/>
              <a:ahLst/>
              <a:cxnLst/>
              <a:rect l="l" t="t" r="r" b="b"/>
              <a:pathLst>
                <a:path w="3906520" h="4314825">
                  <a:moveTo>
                    <a:pt x="0" y="4314444"/>
                  </a:moveTo>
                  <a:lnTo>
                    <a:pt x="3906012" y="4314444"/>
                  </a:lnTo>
                  <a:lnTo>
                    <a:pt x="3906012" y="0"/>
                  </a:lnTo>
                  <a:lnTo>
                    <a:pt x="0" y="0"/>
                  </a:lnTo>
                  <a:lnTo>
                    <a:pt x="0" y="4314444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998720" y="1819655"/>
            <a:ext cx="3825240" cy="2246630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29209" rIns="0" bIns="0" rtlCol="0">
            <a:spAutoFit/>
          </a:bodyPr>
          <a:lstStyle/>
          <a:p>
            <a:pPr marL="92075" marR="314325">
              <a:lnSpc>
                <a:spcPct val="100000"/>
              </a:lnSpc>
              <a:spcBef>
                <a:spcPts val="229"/>
              </a:spcBef>
            </a:pPr>
            <a:r>
              <a:rPr sz="2000" dirty="0">
                <a:latin typeface="Calibri"/>
                <a:cs typeface="Calibri"/>
              </a:rPr>
              <a:t>A </a:t>
            </a:r>
            <a:r>
              <a:rPr sz="2000" spc="-5" dirty="0">
                <a:latin typeface="Calibri"/>
                <a:cs typeface="Calibri"/>
              </a:rPr>
              <a:t>working knowledge </a:t>
            </a:r>
            <a:r>
              <a:rPr sz="2000" dirty="0">
                <a:latin typeface="Calibri"/>
                <a:cs typeface="Calibri"/>
              </a:rPr>
              <a:t>of </a:t>
            </a:r>
            <a:r>
              <a:rPr sz="2000" spc="-10" dirty="0">
                <a:latin typeface="Calibri"/>
                <a:cs typeface="Calibri"/>
              </a:rPr>
              <a:t>Excel </a:t>
            </a:r>
            <a:r>
              <a:rPr sz="2000" spc="-5" dirty="0">
                <a:latin typeface="Calibri"/>
                <a:cs typeface="Calibri"/>
              </a:rPr>
              <a:t>is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vital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for </a:t>
            </a:r>
            <a:r>
              <a:rPr sz="2000" spc="-10" dirty="0">
                <a:latin typeface="Calibri"/>
                <a:cs typeface="Calibri"/>
              </a:rPr>
              <a:t>most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office</a:t>
            </a:r>
            <a:r>
              <a:rPr sz="2000" spc="-5" dirty="0">
                <a:latin typeface="Calibri"/>
                <a:cs typeface="Calibri"/>
              </a:rPr>
              <a:t> based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professionals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35" dirty="0">
                <a:latin typeface="Calibri"/>
                <a:cs typeface="Calibri"/>
              </a:rPr>
              <a:t>today,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15" dirty="0">
                <a:latin typeface="Calibri"/>
                <a:cs typeface="Calibri"/>
              </a:rPr>
              <a:t> stronger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Excel </a:t>
            </a:r>
            <a:r>
              <a:rPr sz="2000" spc="-5" dirty="0">
                <a:latin typeface="Calibri"/>
                <a:cs typeface="Calibri"/>
              </a:rPr>
              <a:t>skills can open </a:t>
            </a:r>
            <a:r>
              <a:rPr sz="2000" dirty="0">
                <a:latin typeface="Calibri"/>
                <a:cs typeface="Calibri"/>
              </a:rPr>
              <a:t>the door </a:t>
            </a:r>
            <a:r>
              <a:rPr sz="2000" spc="-15" dirty="0">
                <a:latin typeface="Calibri"/>
                <a:cs typeface="Calibri"/>
              </a:rPr>
              <a:t>to </a:t>
            </a:r>
            <a:r>
              <a:rPr sz="2000" spc="-10" dirty="0">
                <a:latin typeface="Calibri"/>
                <a:cs typeface="Calibri"/>
              </a:rPr>
              <a:t> promotion </a:t>
            </a:r>
            <a:r>
              <a:rPr sz="2000" dirty="0">
                <a:latin typeface="Calibri"/>
                <a:cs typeface="Calibri"/>
              </a:rPr>
              <a:t>and </a:t>
            </a:r>
            <a:r>
              <a:rPr sz="2000" spc="-5" dirty="0">
                <a:latin typeface="Calibri"/>
                <a:cs typeface="Calibri"/>
              </a:rPr>
              <a:t>leadership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opportunities.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368" y="65531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4725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Importance</a:t>
            </a:r>
            <a:r>
              <a:rPr sz="4000" i="1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sz="4000" i="1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7368" y="1520952"/>
            <a:ext cx="10183495" cy="4308475"/>
          </a:xfrm>
          <a:custGeom>
            <a:avLst/>
            <a:gdLst/>
            <a:ahLst/>
            <a:cxnLst/>
            <a:rect l="l" t="t" r="r" b="b"/>
            <a:pathLst>
              <a:path w="10183495" h="4308475">
                <a:moveTo>
                  <a:pt x="10183368" y="0"/>
                </a:moveTo>
                <a:lnTo>
                  <a:pt x="0" y="0"/>
                </a:lnTo>
                <a:lnTo>
                  <a:pt x="0" y="4308348"/>
                </a:lnTo>
                <a:lnTo>
                  <a:pt x="10183368" y="4308348"/>
                </a:lnTo>
                <a:lnTo>
                  <a:pt x="10183368" y="0"/>
                </a:lnTo>
                <a:close/>
              </a:path>
            </a:pathLst>
          </a:custGeom>
          <a:solidFill>
            <a:srgbClr val="FAE4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56412" y="1537462"/>
            <a:ext cx="9914890" cy="4203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69265" algn="l"/>
              </a:tabLst>
            </a:pPr>
            <a:r>
              <a:rPr sz="2000" b="1" dirty="0">
                <a:latin typeface="Calibri"/>
                <a:cs typeface="Calibri"/>
              </a:rPr>
              <a:t>1.	</a:t>
            </a:r>
            <a:r>
              <a:rPr sz="2000" b="1" spc="-15" dirty="0">
                <a:latin typeface="Calibri"/>
                <a:cs typeface="Calibri"/>
              </a:rPr>
              <a:t>Excel</a:t>
            </a:r>
            <a:r>
              <a:rPr sz="2000" b="1" dirty="0">
                <a:latin typeface="Calibri"/>
                <a:cs typeface="Calibri"/>
              </a:rPr>
              <a:t> is not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just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for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making tables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When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were</a:t>
            </a:r>
            <a:r>
              <a:rPr sz="1800" dirty="0">
                <a:latin typeface="Calibri"/>
                <a:cs typeface="Calibri"/>
              </a:rPr>
              <a:t> in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school,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maybe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used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Excel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-5" dirty="0">
                <a:latin typeface="Calibri"/>
                <a:cs typeface="Calibri"/>
              </a:rPr>
              <a:t> plug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few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number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tables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add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two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cells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together. 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30" dirty="0">
                <a:latin typeface="Calibri"/>
                <a:cs typeface="Calibri"/>
              </a:rPr>
              <a:t>However,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Excel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 </a:t>
            </a:r>
            <a:r>
              <a:rPr sz="1800" spc="-5" dirty="0">
                <a:latin typeface="Calibri"/>
                <a:cs typeface="Calibri"/>
              </a:rPr>
              <a:t>much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more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complex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than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that.</a:t>
            </a:r>
            <a:r>
              <a:rPr sz="1800" spc="-10" dirty="0">
                <a:latin typeface="Calibri"/>
                <a:cs typeface="Calibri"/>
              </a:rPr>
              <a:t> For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example,</a:t>
            </a:r>
            <a:r>
              <a:rPr sz="1800" spc="-5" dirty="0">
                <a:latin typeface="Calibri"/>
                <a:cs typeface="Calibri"/>
              </a:rPr>
              <a:t> did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know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that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the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program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can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do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following: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spc="-15" dirty="0">
                <a:latin typeface="Calibri"/>
                <a:cs typeface="Calibri"/>
              </a:rPr>
              <a:t>Organize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data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 </a:t>
            </a:r>
            <a:r>
              <a:rPr sz="1800" spc="-15" dirty="0">
                <a:latin typeface="Calibri"/>
                <a:cs typeface="Calibri"/>
              </a:rPr>
              <a:t>easy-to-navigate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way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Do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basic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 </a:t>
            </a:r>
            <a:r>
              <a:rPr sz="1800" spc="-10" dirty="0">
                <a:latin typeface="Calibri"/>
                <a:cs typeface="Calibri"/>
              </a:rPr>
              <a:t>complex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mathematical functions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don’t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have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to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spc="-35" dirty="0">
                <a:latin typeface="Calibri"/>
                <a:cs typeface="Calibri"/>
              </a:rPr>
              <a:t>Turn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piles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data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into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helpful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graphics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charts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spc="-10" dirty="0">
                <a:latin typeface="Calibri"/>
                <a:cs typeface="Calibri"/>
              </a:rPr>
              <a:t>Analyze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data</a:t>
            </a:r>
            <a:r>
              <a:rPr sz="1800" dirty="0">
                <a:latin typeface="Calibri"/>
                <a:cs typeface="Calibri"/>
              </a:rPr>
              <a:t> and </a:t>
            </a:r>
            <a:r>
              <a:rPr sz="1800" spc="-20" dirty="0">
                <a:latin typeface="Calibri"/>
                <a:cs typeface="Calibri"/>
              </a:rPr>
              <a:t>make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forecasting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predictions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spc="-10" dirty="0">
                <a:latin typeface="Calibri"/>
                <a:cs typeface="Calibri"/>
              </a:rPr>
              <a:t>Create,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build,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edit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pixelated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images</a:t>
            </a:r>
            <a:r>
              <a:rPr sz="1800" spc="-10" dirty="0">
                <a:latin typeface="Calibri"/>
                <a:cs typeface="Calibri"/>
              </a:rPr>
              <a:t> (yes,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creatives</a:t>
            </a:r>
            <a:r>
              <a:rPr sz="1800" spc="-5" dirty="0">
                <a:latin typeface="Calibri"/>
                <a:cs typeface="Calibri"/>
              </a:rPr>
              <a:t> use</a:t>
            </a:r>
            <a:r>
              <a:rPr sz="1800" dirty="0">
                <a:latin typeface="Calibri"/>
                <a:cs typeface="Calibri"/>
              </a:rPr>
              <a:t> it,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too!)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12700" marR="60325" algn="just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latin typeface="Calibri"/>
                <a:cs typeface="Calibri"/>
              </a:rPr>
              <a:t>Long </a:t>
            </a:r>
            <a:r>
              <a:rPr sz="1800" spc="-10" dirty="0">
                <a:latin typeface="Calibri"/>
                <a:cs typeface="Calibri"/>
              </a:rPr>
              <a:t>story </a:t>
            </a:r>
            <a:r>
              <a:rPr sz="1800" spc="-5" dirty="0">
                <a:latin typeface="Calibri"/>
                <a:cs typeface="Calibri"/>
              </a:rPr>
              <a:t>short? </a:t>
            </a:r>
            <a:r>
              <a:rPr sz="1800" spc="-25" dirty="0">
                <a:latin typeface="Calibri"/>
                <a:cs typeface="Calibri"/>
              </a:rPr>
              <a:t>There’s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5" dirty="0">
                <a:latin typeface="Calibri"/>
                <a:cs typeface="Calibri"/>
              </a:rPr>
              <a:t>lot </a:t>
            </a:r>
            <a:r>
              <a:rPr sz="1800" spc="-10" dirty="0">
                <a:latin typeface="Calibri"/>
                <a:cs typeface="Calibri"/>
              </a:rPr>
              <a:t>more to </a:t>
            </a:r>
            <a:r>
              <a:rPr sz="1800" dirty="0">
                <a:latin typeface="Calibri"/>
                <a:cs typeface="Calibri"/>
              </a:rPr>
              <a:t>the </a:t>
            </a:r>
            <a:r>
              <a:rPr sz="1800" spc="-15" dirty="0">
                <a:latin typeface="Calibri"/>
                <a:cs typeface="Calibri"/>
              </a:rPr>
              <a:t>program </a:t>
            </a:r>
            <a:r>
              <a:rPr sz="1800" dirty="0">
                <a:latin typeface="Calibri"/>
                <a:cs typeface="Calibri"/>
              </a:rPr>
              <a:t>than </a:t>
            </a:r>
            <a:r>
              <a:rPr sz="1800" spc="-10" dirty="0">
                <a:latin typeface="Calibri"/>
                <a:cs typeface="Calibri"/>
              </a:rPr>
              <a:t>you probably even realized, </a:t>
            </a:r>
            <a:r>
              <a:rPr sz="1800" dirty="0">
                <a:latin typeface="Calibri"/>
                <a:cs typeface="Calibri"/>
              </a:rPr>
              <a:t>and </a:t>
            </a:r>
            <a:r>
              <a:rPr sz="1800" spc="-20" dirty="0">
                <a:latin typeface="Calibri"/>
                <a:cs typeface="Calibri"/>
              </a:rPr>
              <a:t>there’s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5" dirty="0">
                <a:latin typeface="Calibri"/>
                <a:cs typeface="Calibri"/>
              </a:rPr>
              <a:t>use </a:t>
            </a:r>
            <a:r>
              <a:rPr sz="1800" spc="-15" dirty="0">
                <a:latin typeface="Calibri"/>
                <a:cs typeface="Calibri"/>
              </a:rPr>
              <a:t>for 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it no </a:t>
            </a:r>
            <a:r>
              <a:rPr sz="1800" spc="-15" dirty="0">
                <a:latin typeface="Calibri"/>
                <a:cs typeface="Calibri"/>
              </a:rPr>
              <a:t>matter </a:t>
            </a:r>
            <a:r>
              <a:rPr sz="1800" spc="-5" dirty="0">
                <a:latin typeface="Calibri"/>
                <a:cs typeface="Calibri"/>
              </a:rPr>
              <a:t>what </a:t>
            </a:r>
            <a:r>
              <a:rPr sz="1800" spc="-10" dirty="0">
                <a:latin typeface="Calibri"/>
                <a:cs typeface="Calibri"/>
              </a:rPr>
              <a:t>you </a:t>
            </a:r>
            <a:r>
              <a:rPr sz="1800" spc="-5" dirty="0">
                <a:latin typeface="Calibri"/>
                <a:cs typeface="Calibri"/>
              </a:rPr>
              <a:t>do. </a:t>
            </a:r>
            <a:r>
              <a:rPr sz="1800" spc="-15" dirty="0">
                <a:latin typeface="Calibri"/>
                <a:cs typeface="Calibri"/>
              </a:rPr>
              <a:t>It’s </a:t>
            </a:r>
            <a:r>
              <a:rPr sz="1800" spc="-10" dirty="0">
                <a:latin typeface="Calibri"/>
                <a:cs typeface="Calibri"/>
              </a:rPr>
              <a:t>more </a:t>
            </a:r>
            <a:r>
              <a:rPr sz="1800" dirty="0">
                <a:latin typeface="Calibri"/>
                <a:cs typeface="Calibri"/>
              </a:rPr>
              <a:t>about </a:t>
            </a:r>
            <a:r>
              <a:rPr sz="1800" spc="-5" dirty="0">
                <a:latin typeface="Calibri"/>
                <a:cs typeface="Calibri"/>
              </a:rPr>
              <a:t>problem-solving </a:t>
            </a:r>
            <a:r>
              <a:rPr sz="1800" dirty="0">
                <a:latin typeface="Calibri"/>
                <a:cs typeface="Calibri"/>
              </a:rPr>
              <a:t>in an </a:t>
            </a:r>
            <a:r>
              <a:rPr sz="1800" spc="-15" dirty="0">
                <a:latin typeface="Calibri"/>
                <a:cs typeface="Calibri"/>
              </a:rPr>
              <a:t>organized </a:t>
            </a:r>
            <a:r>
              <a:rPr sz="1800" dirty="0">
                <a:latin typeface="Calibri"/>
                <a:cs typeface="Calibri"/>
              </a:rPr>
              <a:t>manner </a:t>
            </a:r>
            <a:r>
              <a:rPr sz="1800" spc="-5" dirty="0">
                <a:latin typeface="Calibri"/>
                <a:cs typeface="Calibri"/>
              </a:rPr>
              <a:t>than it is </a:t>
            </a:r>
            <a:r>
              <a:rPr sz="1800" dirty="0">
                <a:latin typeface="Calibri"/>
                <a:cs typeface="Calibri"/>
              </a:rPr>
              <a:t>about </a:t>
            </a:r>
            <a:r>
              <a:rPr sz="1800" spc="-15" dirty="0">
                <a:latin typeface="Calibri"/>
                <a:cs typeface="Calibri"/>
              </a:rPr>
              <a:t>rows </a:t>
            </a:r>
            <a:r>
              <a:rPr sz="1800" spc="-5" dirty="0">
                <a:latin typeface="Calibri"/>
                <a:cs typeface="Calibri"/>
              </a:rPr>
              <a:t>of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data,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this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shift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perspective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will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allow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think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more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critically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about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how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Excel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can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help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368" y="65531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4725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Importance</a:t>
            </a:r>
            <a:r>
              <a:rPr sz="4000" i="1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sz="4000" i="1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7368" y="1520952"/>
            <a:ext cx="10183495" cy="2062480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2984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34"/>
              </a:spcBef>
            </a:pPr>
            <a:r>
              <a:rPr sz="2000" b="1" dirty="0">
                <a:latin typeface="Calibri"/>
                <a:cs typeface="Calibri"/>
              </a:rPr>
              <a:t>2.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Excel </a:t>
            </a:r>
            <a:r>
              <a:rPr sz="2000" b="1" dirty="0">
                <a:latin typeface="Calibri"/>
                <a:cs typeface="Calibri"/>
              </a:rPr>
              <a:t>helps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you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get </a:t>
            </a:r>
            <a:r>
              <a:rPr sz="2000" b="1" spc="-5" dirty="0">
                <a:latin typeface="Calibri"/>
                <a:cs typeface="Calibri"/>
              </a:rPr>
              <a:t>stuff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done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>
              <a:latin typeface="Calibri"/>
              <a:cs typeface="Calibri"/>
            </a:endParaRPr>
          </a:p>
          <a:p>
            <a:pPr marL="91440" marR="234315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In </a:t>
            </a:r>
            <a:r>
              <a:rPr sz="1800" spc="-5" dirty="0">
                <a:latin typeface="Calibri"/>
                <a:cs typeface="Calibri"/>
              </a:rPr>
              <a:t>addition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organizing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data,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30" dirty="0">
                <a:latin typeface="Calibri"/>
                <a:cs typeface="Calibri"/>
              </a:rPr>
              <a:t>Excel’s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plethora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 </a:t>
            </a:r>
            <a:r>
              <a:rPr sz="1800" spc="-10" dirty="0">
                <a:latin typeface="Calibri"/>
                <a:cs typeface="Calibri"/>
              </a:rPr>
              <a:t>programs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functions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are</a:t>
            </a:r>
            <a:r>
              <a:rPr sz="1800" dirty="0">
                <a:latin typeface="Calibri"/>
                <a:cs typeface="Calibri"/>
              </a:rPr>
              <a:t> meant</a:t>
            </a:r>
            <a:r>
              <a:rPr sz="1800" spc="-10" dirty="0">
                <a:latin typeface="Calibri"/>
                <a:cs typeface="Calibri"/>
              </a:rPr>
              <a:t> 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save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-5" dirty="0">
                <a:latin typeface="Calibri"/>
                <a:cs typeface="Calibri"/>
              </a:rPr>
              <a:t> time.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Instead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</a:t>
            </a:r>
            <a:r>
              <a:rPr sz="1800" dirty="0">
                <a:latin typeface="Calibri"/>
                <a:cs typeface="Calibri"/>
              </a:rPr>
              <a:t> adding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up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127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columns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monthly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expenses </a:t>
            </a:r>
            <a:r>
              <a:rPr sz="1800" spc="-25" dirty="0">
                <a:latin typeface="Calibri"/>
                <a:cs typeface="Calibri"/>
              </a:rPr>
              <a:t>yourself,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for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example,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Excel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does</a:t>
            </a:r>
            <a:r>
              <a:rPr sz="1800" dirty="0">
                <a:latin typeface="Calibri"/>
                <a:cs typeface="Calibri"/>
              </a:rPr>
              <a:t> the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math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for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you,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you’ll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know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it’s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correct.</a:t>
            </a:r>
            <a:endParaRPr sz="1800">
              <a:latin typeface="Calibri"/>
              <a:cs typeface="Calibri"/>
            </a:endParaRPr>
          </a:p>
          <a:p>
            <a:pPr marL="91440" marR="410845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By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using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Excel,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you’ll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save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time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your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job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and/or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personal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life,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it’s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guaranteed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be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more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accurate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than </a:t>
            </a:r>
            <a:r>
              <a:rPr sz="1800" spc="-5" dirty="0">
                <a:latin typeface="Calibri"/>
                <a:cs typeface="Calibri"/>
              </a:rPr>
              <a:t>something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could’ve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done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by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hand. </a:t>
            </a:r>
            <a:r>
              <a:rPr sz="1800" spc="-15" dirty="0">
                <a:latin typeface="Calibri"/>
                <a:cs typeface="Calibri"/>
              </a:rPr>
              <a:t>What’s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not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love?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7368" y="3768852"/>
            <a:ext cx="10183495" cy="2094230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3048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40"/>
              </a:spcBef>
            </a:pPr>
            <a:r>
              <a:rPr sz="2000" b="1" dirty="0">
                <a:latin typeface="Calibri"/>
                <a:cs typeface="Calibri"/>
              </a:rPr>
              <a:t>3.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It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will </a:t>
            </a:r>
            <a:r>
              <a:rPr sz="2000" b="1" dirty="0">
                <a:latin typeface="Calibri"/>
                <a:cs typeface="Calibri"/>
              </a:rPr>
              <a:t>help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you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grow/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promote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95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800" spc="-15" dirty="0">
                <a:latin typeface="Calibri"/>
                <a:cs typeface="Calibri"/>
              </a:rPr>
              <a:t>Excel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transferrable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skill</a:t>
            </a:r>
            <a:r>
              <a:rPr sz="1800" spc="-5" dirty="0">
                <a:latin typeface="Calibri"/>
                <a:cs typeface="Calibri"/>
              </a:rPr>
              <a:t> that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any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hiring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manager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understands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critical.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That’s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beauty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knowing</a:t>
            </a:r>
            <a:endParaRPr sz="18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such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universal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computer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program: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It </a:t>
            </a:r>
            <a:r>
              <a:rPr sz="1800" spc="-5" dirty="0">
                <a:latin typeface="Calibri"/>
                <a:cs typeface="Calibri"/>
              </a:rPr>
              <a:t>gives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options.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91440" marR="840105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Research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shows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that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middle-skill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job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applicants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who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know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Microsoft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Excel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make</a:t>
            </a:r>
            <a:r>
              <a:rPr sz="1800" dirty="0">
                <a:latin typeface="Calibri"/>
                <a:cs typeface="Calibri"/>
              </a:rPr>
              <a:t> $22.66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per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hour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on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average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compared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 $20.14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hour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their </a:t>
            </a:r>
            <a:r>
              <a:rPr sz="1800" spc="-10" dirty="0">
                <a:latin typeface="Calibri"/>
                <a:cs typeface="Calibri"/>
              </a:rPr>
              <a:t>peers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make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who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don’t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know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program.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368" y="65531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4725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Importance</a:t>
            </a:r>
            <a:r>
              <a:rPr sz="4000" i="1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sz="4000" i="1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7368" y="1520952"/>
            <a:ext cx="10183495" cy="3169920"/>
          </a:xfrm>
          <a:custGeom>
            <a:avLst/>
            <a:gdLst/>
            <a:ahLst/>
            <a:cxnLst/>
            <a:rect l="l" t="t" r="r" b="b"/>
            <a:pathLst>
              <a:path w="10183495" h="3169920">
                <a:moveTo>
                  <a:pt x="10183368" y="0"/>
                </a:moveTo>
                <a:lnTo>
                  <a:pt x="0" y="0"/>
                </a:lnTo>
                <a:lnTo>
                  <a:pt x="0" y="3169920"/>
                </a:lnTo>
                <a:lnTo>
                  <a:pt x="10183368" y="3169920"/>
                </a:lnTo>
                <a:lnTo>
                  <a:pt x="10183368" y="0"/>
                </a:lnTo>
                <a:close/>
              </a:path>
            </a:pathLst>
          </a:custGeom>
          <a:solidFill>
            <a:srgbClr val="FAE4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56412" y="1537462"/>
            <a:ext cx="9910445" cy="30759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Calibri"/>
                <a:cs typeface="Calibri"/>
              </a:rPr>
              <a:t>4.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Excel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will </a:t>
            </a:r>
            <a:r>
              <a:rPr sz="2000" b="1" spc="-20" dirty="0">
                <a:latin typeface="Calibri"/>
                <a:cs typeface="Calibri"/>
              </a:rPr>
              <a:t>make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you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better </a:t>
            </a:r>
            <a:r>
              <a:rPr sz="2000" b="1" spc="-15" dirty="0">
                <a:latin typeface="Calibri"/>
                <a:cs typeface="Calibri"/>
              </a:rPr>
              <a:t>at</a:t>
            </a:r>
            <a:r>
              <a:rPr sz="2000" b="1" spc="-10" dirty="0">
                <a:latin typeface="Calibri"/>
                <a:cs typeface="Calibri"/>
              </a:rPr>
              <a:t> your</a:t>
            </a:r>
            <a:r>
              <a:rPr sz="2000" b="1" dirty="0">
                <a:latin typeface="Calibri"/>
                <a:cs typeface="Calibri"/>
              </a:rPr>
              <a:t> job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(no </a:t>
            </a:r>
            <a:r>
              <a:rPr sz="2000" b="1" spc="-15" dirty="0">
                <a:latin typeface="Calibri"/>
                <a:cs typeface="Calibri"/>
              </a:rPr>
              <a:t>matter </a:t>
            </a:r>
            <a:r>
              <a:rPr sz="2000" b="1" spc="-10" dirty="0">
                <a:latin typeface="Calibri"/>
                <a:cs typeface="Calibri"/>
              </a:rPr>
              <a:t>what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that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5" dirty="0">
                <a:latin typeface="Calibri"/>
                <a:cs typeface="Calibri"/>
              </a:rPr>
              <a:t>is)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Investment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bankers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accountants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aren’t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only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ones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who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rely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Excel;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scientists,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teachers,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business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owners,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graphic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designers,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many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other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people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turn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program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for</a:t>
            </a:r>
            <a:r>
              <a:rPr sz="1800" spc="-5" dirty="0">
                <a:latin typeface="Calibri"/>
                <a:cs typeface="Calibri"/>
              </a:rPr>
              <a:t> help.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Regardless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what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you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 </a:t>
            </a:r>
            <a:r>
              <a:rPr sz="1800" spc="-5" dirty="0">
                <a:latin typeface="Calibri"/>
                <a:cs typeface="Calibri"/>
              </a:rPr>
              <a:t>office,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chances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are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there’s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some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way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for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Excel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-5" dirty="0">
                <a:latin typeface="Calibri"/>
                <a:cs typeface="Calibri"/>
              </a:rPr>
              <a:t> be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helping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your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job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better;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it’s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just</a:t>
            </a:r>
            <a:r>
              <a:rPr sz="1800" dirty="0">
                <a:latin typeface="Calibri"/>
                <a:cs typeface="Calibri"/>
              </a:rPr>
              <a:t> a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matter</a:t>
            </a:r>
            <a:r>
              <a:rPr sz="1800" spc="-5" dirty="0">
                <a:latin typeface="Calibri"/>
                <a:cs typeface="Calibri"/>
              </a:rPr>
              <a:t> of figuring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out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what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that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For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instance,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is there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15" dirty="0">
                <a:latin typeface="Calibri"/>
                <a:cs typeface="Calibri"/>
              </a:rPr>
              <a:t>better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way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could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be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organizing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your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data?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Could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graphics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allow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better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communicate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ideas?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Do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you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just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need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place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</a:t>
            </a:r>
            <a:r>
              <a:rPr sz="1800" spc="-5" dirty="0">
                <a:latin typeface="Calibri"/>
                <a:cs typeface="Calibri"/>
              </a:rPr>
              <a:t> do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some </a:t>
            </a:r>
            <a:r>
              <a:rPr sz="1800" spc="-10" dirty="0">
                <a:latin typeface="Calibri"/>
                <a:cs typeface="Calibri"/>
              </a:rPr>
              <a:t>random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rough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calculations?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368" y="65531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4725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History</a:t>
            </a:r>
            <a:r>
              <a:rPr sz="4000" i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sz="4000" i="1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7368" y="1520952"/>
            <a:ext cx="8729980" cy="4770120"/>
          </a:xfrm>
          <a:custGeom>
            <a:avLst/>
            <a:gdLst/>
            <a:ahLst/>
            <a:cxnLst/>
            <a:rect l="l" t="t" r="r" b="b"/>
            <a:pathLst>
              <a:path w="8729980" h="4770120">
                <a:moveTo>
                  <a:pt x="8729472" y="0"/>
                </a:moveTo>
                <a:lnTo>
                  <a:pt x="0" y="0"/>
                </a:lnTo>
                <a:lnTo>
                  <a:pt x="0" y="4770120"/>
                </a:lnTo>
                <a:lnTo>
                  <a:pt x="8729472" y="4770120"/>
                </a:lnTo>
                <a:lnTo>
                  <a:pt x="8729472" y="0"/>
                </a:lnTo>
                <a:close/>
              </a:path>
            </a:pathLst>
          </a:custGeom>
          <a:solidFill>
            <a:srgbClr val="FAE4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56412" y="1542034"/>
            <a:ext cx="8334375" cy="4658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Char char="-"/>
              <a:tabLst>
                <a:tab pos="299085" algn="l"/>
                <a:tab pos="299720" algn="l"/>
              </a:tabLst>
            </a:pPr>
            <a:r>
              <a:rPr sz="1600" spc="-10" dirty="0">
                <a:latin typeface="Calibri"/>
                <a:cs typeface="Calibri"/>
              </a:rPr>
              <a:t>Microsoft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Excel,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spreadsheet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application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launched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 </a:t>
            </a:r>
            <a:r>
              <a:rPr sz="1600" spc="-10" dirty="0">
                <a:latin typeface="Calibri"/>
                <a:cs typeface="Calibri"/>
              </a:rPr>
              <a:t>1985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by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Microsoft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Corporation.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Calibri"/>
              <a:buChar char="-"/>
            </a:pPr>
            <a:endParaRPr sz="1550">
              <a:latin typeface="Calibri"/>
              <a:cs typeface="Calibri"/>
            </a:endParaRPr>
          </a:p>
          <a:p>
            <a:pPr marL="299085" marR="134620" indent="-287020" algn="just">
              <a:lnSpc>
                <a:spcPct val="100000"/>
              </a:lnSpc>
              <a:buChar char="-"/>
              <a:tabLst>
                <a:tab pos="299720" algn="l"/>
              </a:tabLst>
            </a:pPr>
            <a:r>
              <a:rPr sz="1600" spc="-5" dirty="0">
                <a:latin typeface="Calibri"/>
                <a:cs typeface="Calibri"/>
              </a:rPr>
              <a:t>Lotus 1-2-3, </a:t>
            </a:r>
            <a:r>
              <a:rPr sz="1600" spc="-15" dirty="0">
                <a:latin typeface="Calibri"/>
                <a:cs typeface="Calibri"/>
              </a:rPr>
              <a:t>first </a:t>
            </a:r>
            <a:r>
              <a:rPr sz="1600" spc="-10" dirty="0">
                <a:latin typeface="Calibri"/>
                <a:cs typeface="Calibri"/>
              </a:rPr>
              <a:t>sold by </a:t>
            </a:r>
            <a:r>
              <a:rPr sz="1600" spc="-5" dirty="0">
                <a:latin typeface="Calibri"/>
                <a:cs typeface="Calibri"/>
              </a:rPr>
              <a:t>the Lotus </a:t>
            </a:r>
            <a:r>
              <a:rPr sz="1600" spc="-10" dirty="0">
                <a:latin typeface="Calibri"/>
                <a:cs typeface="Calibri"/>
              </a:rPr>
              <a:t>Development Corporation </a:t>
            </a:r>
            <a:r>
              <a:rPr sz="1600" spc="-5" dirty="0">
                <a:latin typeface="Calibri"/>
                <a:cs typeface="Calibri"/>
              </a:rPr>
              <a:t>in </a:t>
            </a:r>
            <a:r>
              <a:rPr sz="1600" spc="-10" dirty="0">
                <a:latin typeface="Calibri"/>
                <a:cs typeface="Calibri"/>
              </a:rPr>
              <a:t>1982, dominated </a:t>
            </a:r>
            <a:r>
              <a:rPr sz="1600" spc="-5" dirty="0">
                <a:latin typeface="Calibri"/>
                <a:cs typeface="Calibri"/>
              </a:rPr>
              <a:t>the </a:t>
            </a:r>
            <a:r>
              <a:rPr sz="1600" dirty="0">
                <a:latin typeface="Calibri"/>
                <a:cs typeface="Calibri"/>
              </a:rPr>
              <a:t>mid-1980s 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spreadsheet </a:t>
            </a:r>
            <a:r>
              <a:rPr sz="1600" spc="-15" dirty="0">
                <a:latin typeface="Calibri"/>
                <a:cs typeface="Calibri"/>
              </a:rPr>
              <a:t>market for </a:t>
            </a:r>
            <a:r>
              <a:rPr sz="1600" spc="-10" dirty="0">
                <a:latin typeface="Calibri"/>
                <a:cs typeface="Calibri"/>
              </a:rPr>
              <a:t>personal </a:t>
            </a:r>
            <a:r>
              <a:rPr sz="1600" spc="-15" dirty="0">
                <a:latin typeface="Calibri"/>
                <a:cs typeface="Calibri"/>
              </a:rPr>
              <a:t>computers </a:t>
            </a:r>
            <a:r>
              <a:rPr sz="1600" spc="-10" dirty="0">
                <a:latin typeface="Calibri"/>
                <a:cs typeface="Calibri"/>
              </a:rPr>
              <a:t>(PCs) that </a:t>
            </a:r>
            <a:r>
              <a:rPr sz="1600" spc="-20" dirty="0">
                <a:latin typeface="Calibri"/>
                <a:cs typeface="Calibri"/>
              </a:rPr>
              <a:t>ran </a:t>
            </a:r>
            <a:r>
              <a:rPr sz="1600" dirty="0">
                <a:latin typeface="Calibri"/>
                <a:cs typeface="Calibri"/>
              </a:rPr>
              <a:t>MS-DOS, </a:t>
            </a:r>
            <a:r>
              <a:rPr sz="1600" spc="-5" dirty="0">
                <a:latin typeface="Calibri"/>
                <a:cs typeface="Calibri"/>
              </a:rPr>
              <a:t>an </a:t>
            </a:r>
            <a:r>
              <a:rPr sz="1600" spc="-15" dirty="0">
                <a:latin typeface="Calibri"/>
                <a:cs typeface="Calibri"/>
              </a:rPr>
              <a:t>operating system </a:t>
            </a:r>
            <a:r>
              <a:rPr sz="1600" spc="-10" dirty="0">
                <a:latin typeface="Calibri"/>
                <a:cs typeface="Calibri"/>
              </a:rPr>
              <a:t>sold by 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Microsoft.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Calibri"/>
              <a:buChar char="-"/>
            </a:pPr>
            <a:endParaRPr sz="1550">
              <a:latin typeface="Calibri"/>
              <a:cs typeface="Calibri"/>
            </a:endParaRPr>
          </a:p>
          <a:p>
            <a:pPr marL="299085" marR="5080" indent="-287020">
              <a:lnSpc>
                <a:spcPct val="100000"/>
              </a:lnSpc>
              <a:spcBef>
                <a:spcPts val="5"/>
              </a:spcBef>
              <a:buChar char="-"/>
              <a:tabLst>
                <a:tab pos="299085" algn="l"/>
                <a:tab pos="299720" algn="l"/>
              </a:tabLst>
            </a:pPr>
            <a:r>
              <a:rPr sz="1600" spc="-10" dirty="0">
                <a:latin typeface="Calibri"/>
                <a:cs typeface="Calibri"/>
              </a:rPr>
              <a:t>Microsoft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developed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competing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spreadsheet,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first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version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of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Excel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was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released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1985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for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Apple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40" dirty="0">
                <a:latin typeface="Calibri"/>
                <a:cs typeface="Calibri"/>
              </a:rPr>
              <a:t>Inc.’s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Macintosh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30" dirty="0">
                <a:latin typeface="Calibri"/>
                <a:cs typeface="Calibri"/>
              </a:rPr>
              <a:t>computer.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Featuring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strong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graphics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fast</a:t>
            </a:r>
            <a:r>
              <a:rPr sz="1600" spc="-10" dirty="0">
                <a:latin typeface="Calibri"/>
                <a:cs typeface="Calibri"/>
              </a:rPr>
              <a:t> processing,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new 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application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quickly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became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popular.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Calibri"/>
              <a:buChar char="-"/>
            </a:pPr>
            <a:endParaRPr sz="1550">
              <a:latin typeface="Calibri"/>
              <a:cs typeface="Calibri"/>
            </a:endParaRPr>
          </a:p>
          <a:p>
            <a:pPr marL="299085" marR="212090" indent="-287020">
              <a:lnSpc>
                <a:spcPct val="100000"/>
              </a:lnSpc>
              <a:spcBef>
                <a:spcPts val="5"/>
              </a:spcBef>
              <a:buChar char="-"/>
              <a:tabLst>
                <a:tab pos="299085" algn="l"/>
                <a:tab pos="299720" algn="l"/>
              </a:tabLst>
            </a:pPr>
            <a:r>
              <a:rPr sz="1600" spc="-5" dirty="0">
                <a:latin typeface="Calibri"/>
                <a:cs typeface="Calibri"/>
              </a:rPr>
              <a:t>Lotus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1-2-3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was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not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available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for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Macintosh, </a:t>
            </a:r>
            <a:r>
              <a:rPr sz="1600" spc="-5" dirty="0">
                <a:latin typeface="Calibri"/>
                <a:cs typeface="Calibri"/>
              </a:rPr>
              <a:t>which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allowed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Excel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gain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following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among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Macintosh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users.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Calibri"/>
              <a:buChar char="-"/>
            </a:pPr>
            <a:endParaRPr sz="1550">
              <a:latin typeface="Calibri"/>
              <a:cs typeface="Calibri"/>
            </a:endParaRPr>
          </a:p>
          <a:p>
            <a:pPr marL="299085" marR="50800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next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version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of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Excel,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 the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first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version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run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on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Microsoft’s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new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Windows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operating 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system,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followed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1987.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With a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graphics-heavy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interface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designed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run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on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latest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Windows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computers,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-10" dirty="0">
                <a:latin typeface="Calibri"/>
                <a:cs typeface="Calibri"/>
              </a:rPr>
              <a:t> powerful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program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became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popular.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Calibri"/>
              <a:buChar char="-"/>
            </a:pPr>
            <a:endParaRPr sz="1550">
              <a:latin typeface="Calibri"/>
              <a:cs typeface="Calibri"/>
            </a:endParaRPr>
          </a:p>
          <a:p>
            <a:pPr marL="299085" marR="3117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600" spc="-5" dirty="0">
                <a:latin typeface="Calibri"/>
                <a:cs typeface="Calibri"/>
              </a:rPr>
              <a:t>Lotus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was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slow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release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Windows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version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of</a:t>
            </a:r>
            <a:r>
              <a:rPr sz="1600" dirty="0">
                <a:latin typeface="Calibri"/>
                <a:cs typeface="Calibri"/>
              </a:rPr>
              <a:t> its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spreadsheet,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allowing </a:t>
            </a:r>
            <a:r>
              <a:rPr sz="1600" spc="-15" dirty="0">
                <a:latin typeface="Calibri"/>
                <a:cs typeface="Calibri"/>
              </a:rPr>
              <a:t>Excel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increase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its 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market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share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 </a:t>
            </a:r>
            <a:r>
              <a:rPr sz="1600" spc="-10" dirty="0">
                <a:latin typeface="Calibri"/>
                <a:cs typeface="Calibri"/>
              </a:rPr>
              <a:t>eventually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become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dominant spreadsheet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application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mid-1990s.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47961" y="5582732"/>
            <a:ext cx="1238568" cy="117893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35440" y="1139952"/>
            <a:ext cx="2857500" cy="21336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35440" y="3410711"/>
            <a:ext cx="2788920" cy="20939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0679" y="92963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2075">
              <a:lnSpc>
                <a:spcPts val="4720"/>
              </a:lnSpc>
            </a:pPr>
            <a:r>
              <a:rPr sz="4000" i="1" spc="-10" dirty="0">
                <a:solidFill>
                  <a:srgbClr val="000000"/>
                </a:solidFill>
                <a:latin typeface="Arial"/>
                <a:cs typeface="Arial"/>
              </a:rPr>
              <a:t>Have</a:t>
            </a:r>
            <a:r>
              <a:rPr sz="4000" i="1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r>
              <a:rPr sz="4000" i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used</a:t>
            </a:r>
            <a:r>
              <a:rPr sz="4000" i="1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r>
              <a:rPr sz="4000" i="1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before?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847" y="717804"/>
            <a:ext cx="1136904" cy="113538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77368" y="2139695"/>
            <a:ext cx="8171815" cy="2246630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2984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34"/>
              </a:spcBef>
            </a:pPr>
            <a:r>
              <a:rPr sz="2000" spc="-5" dirty="0">
                <a:latin typeface="Calibri"/>
                <a:cs typeface="Calibri"/>
              </a:rPr>
              <a:t>How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do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you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rate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yourself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 </a:t>
            </a:r>
            <a:r>
              <a:rPr sz="2000" spc="-5" dirty="0">
                <a:latin typeface="Calibri"/>
                <a:cs typeface="Calibri"/>
              </a:rPr>
              <a:t>using </a:t>
            </a:r>
            <a:r>
              <a:rPr sz="2000" spc="-10" dirty="0">
                <a:latin typeface="Calibri"/>
                <a:cs typeface="Calibri"/>
              </a:rPr>
              <a:t>Microsoft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Excel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currently?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277495" indent="-186690">
              <a:lnSpc>
                <a:spcPct val="100000"/>
              </a:lnSpc>
              <a:buAutoNum type="arabicPlain"/>
              <a:tabLst>
                <a:tab pos="278130" algn="l"/>
              </a:tabLst>
            </a:pPr>
            <a:r>
              <a:rPr sz="2000" dirty="0">
                <a:latin typeface="Calibri"/>
                <a:cs typeface="Calibri"/>
              </a:rPr>
              <a:t>–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am a Beginner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(Never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used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MS </a:t>
            </a:r>
            <a:r>
              <a:rPr sz="2000" spc="-10" dirty="0">
                <a:latin typeface="Calibri"/>
                <a:cs typeface="Calibri"/>
              </a:rPr>
              <a:t>Excel</a:t>
            </a:r>
            <a:r>
              <a:rPr sz="2000" spc="-15" dirty="0">
                <a:latin typeface="Calibri"/>
                <a:cs typeface="Calibri"/>
              </a:rPr>
              <a:t> before)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Calibri"/>
              <a:buAutoNum type="arabicPlain"/>
            </a:pPr>
            <a:endParaRPr sz="1950">
              <a:latin typeface="Calibri"/>
              <a:cs typeface="Calibri"/>
            </a:endParaRPr>
          </a:p>
          <a:p>
            <a:pPr marL="277495" indent="-186690">
              <a:lnSpc>
                <a:spcPct val="100000"/>
              </a:lnSpc>
              <a:buAutoNum type="arabicPlain"/>
              <a:tabLst>
                <a:tab pos="278130" algn="l"/>
              </a:tabLst>
            </a:pPr>
            <a:r>
              <a:rPr sz="2000" dirty="0">
                <a:latin typeface="Calibri"/>
                <a:cs typeface="Calibri"/>
              </a:rPr>
              <a:t>– I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have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used</a:t>
            </a:r>
            <a:r>
              <a:rPr sz="2000" dirty="0">
                <a:latin typeface="Calibri"/>
                <a:cs typeface="Calibri"/>
              </a:rPr>
              <a:t> MS </a:t>
            </a:r>
            <a:r>
              <a:rPr sz="2000" spc="-20" dirty="0">
                <a:latin typeface="Calibri"/>
                <a:cs typeface="Calibri"/>
              </a:rPr>
              <a:t>excel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before </a:t>
            </a:r>
            <a:r>
              <a:rPr sz="2000" dirty="0">
                <a:latin typeface="Calibri"/>
                <a:cs typeface="Calibri"/>
              </a:rPr>
              <a:t>but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need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to</a:t>
            </a:r>
            <a:r>
              <a:rPr sz="2000" spc="-5" dirty="0">
                <a:latin typeface="Calibri"/>
                <a:cs typeface="Calibri"/>
              </a:rPr>
              <a:t> learn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more.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Calibri"/>
              <a:buAutoNum type="arabicPlain"/>
            </a:pPr>
            <a:endParaRPr sz="1950">
              <a:latin typeface="Calibri"/>
              <a:cs typeface="Calibri"/>
            </a:endParaRPr>
          </a:p>
          <a:p>
            <a:pPr marL="277495" indent="-186690">
              <a:lnSpc>
                <a:spcPct val="100000"/>
              </a:lnSpc>
              <a:buAutoNum type="arabicPlain"/>
              <a:tabLst>
                <a:tab pos="278130" algn="l"/>
              </a:tabLst>
            </a:pPr>
            <a:r>
              <a:rPr sz="2000" dirty="0">
                <a:latin typeface="Calibri"/>
                <a:cs typeface="Calibri"/>
              </a:rPr>
              <a:t>– I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have</a:t>
            </a:r>
            <a:r>
              <a:rPr sz="2000" dirty="0">
                <a:latin typeface="Calibri"/>
                <a:cs typeface="Calibri"/>
              </a:rPr>
              <a:t> done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some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projects </a:t>
            </a:r>
            <a:r>
              <a:rPr sz="2000" spc="-5" dirty="0">
                <a:latin typeface="Calibri"/>
                <a:cs typeface="Calibri"/>
              </a:rPr>
              <a:t>on</a:t>
            </a:r>
            <a:r>
              <a:rPr sz="2000" dirty="0">
                <a:latin typeface="Calibri"/>
                <a:cs typeface="Calibri"/>
              </a:rPr>
              <a:t> MS</a:t>
            </a:r>
            <a:r>
              <a:rPr sz="2000" spc="-10" dirty="0">
                <a:latin typeface="Calibri"/>
                <a:cs typeface="Calibri"/>
              </a:rPr>
              <a:t> Excel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 </a:t>
            </a:r>
            <a:r>
              <a:rPr sz="2000" spc="-5" dirty="0">
                <a:latin typeface="Calibri"/>
                <a:cs typeface="Calibri"/>
              </a:rPr>
              <a:t>know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all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basic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concepts.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0679" y="92963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2075">
              <a:lnSpc>
                <a:spcPts val="4720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r>
              <a:rPr sz="4000" i="1" spc="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version </a:t>
            </a:r>
            <a:r>
              <a:rPr sz="4000" i="1" dirty="0">
                <a:solidFill>
                  <a:srgbClr val="000000"/>
                </a:solidFill>
                <a:latin typeface="Arial"/>
                <a:cs typeface="Arial"/>
              </a:rPr>
              <a:t>in</a:t>
            </a:r>
            <a:r>
              <a:rPr sz="4000" i="1" spc="-10" dirty="0">
                <a:solidFill>
                  <a:srgbClr val="000000"/>
                </a:solidFill>
                <a:latin typeface="Arial"/>
                <a:cs typeface="Arial"/>
              </a:rPr>
              <a:t> your</a:t>
            </a:r>
            <a:r>
              <a:rPr sz="4000" i="1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system?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847" y="717804"/>
            <a:ext cx="1136904" cy="113538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77368" y="2139695"/>
            <a:ext cx="8171815" cy="399415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2984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34"/>
              </a:spcBef>
            </a:pPr>
            <a:r>
              <a:rPr sz="2000" spc="-5" dirty="0">
                <a:latin typeface="Calibri"/>
                <a:cs typeface="Calibri"/>
              </a:rPr>
              <a:t>What </a:t>
            </a:r>
            <a:r>
              <a:rPr sz="2000" dirty="0">
                <a:latin typeface="Calibri"/>
                <a:cs typeface="Calibri"/>
              </a:rPr>
              <a:t>is the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version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of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excel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installed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 </a:t>
            </a:r>
            <a:r>
              <a:rPr sz="2000" spc="-10" dirty="0">
                <a:latin typeface="Calibri"/>
                <a:cs typeface="Calibri"/>
              </a:rPr>
              <a:t>your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system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(Laptop/computer)?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77368" y="2642616"/>
            <a:ext cx="4459605" cy="3324225"/>
            <a:chOff x="277368" y="2642616"/>
            <a:chExt cx="4459605" cy="332422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7368" y="2642616"/>
              <a:ext cx="4459224" cy="332384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08610" y="2871978"/>
              <a:ext cx="551815" cy="365760"/>
            </a:xfrm>
            <a:custGeom>
              <a:avLst/>
              <a:gdLst/>
              <a:ahLst/>
              <a:cxnLst/>
              <a:rect l="l" t="t" r="r" b="b"/>
              <a:pathLst>
                <a:path w="551815" h="365760">
                  <a:moveTo>
                    <a:pt x="0" y="365760"/>
                  </a:moveTo>
                  <a:lnTo>
                    <a:pt x="551688" y="365760"/>
                  </a:lnTo>
                  <a:lnTo>
                    <a:pt x="551688" y="0"/>
                  </a:lnTo>
                  <a:lnTo>
                    <a:pt x="0" y="0"/>
                  </a:lnTo>
                  <a:lnTo>
                    <a:pt x="0" y="36576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924044" y="2642616"/>
            <a:ext cx="3195955" cy="3324225"/>
            <a:chOff x="4924044" y="2642616"/>
            <a:chExt cx="3195955" cy="332422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4524" y="2642616"/>
              <a:ext cx="3165348" cy="332384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943094" y="5072633"/>
              <a:ext cx="551815" cy="365760"/>
            </a:xfrm>
            <a:custGeom>
              <a:avLst/>
              <a:gdLst/>
              <a:ahLst/>
              <a:cxnLst/>
              <a:rect l="l" t="t" r="r" b="b"/>
              <a:pathLst>
                <a:path w="551814" h="365760">
                  <a:moveTo>
                    <a:pt x="0" y="365760"/>
                  </a:moveTo>
                  <a:lnTo>
                    <a:pt x="551688" y="365760"/>
                  </a:lnTo>
                  <a:lnTo>
                    <a:pt x="551688" y="0"/>
                  </a:lnTo>
                  <a:lnTo>
                    <a:pt x="0" y="0"/>
                  </a:lnTo>
                  <a:lnTo>
                    <a:pt x="0" y="36576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8191500" y="2642616"/>
            <a:ext cx="3537585" cy="3324225"/>
            <a:chOff x="8191500" y="2642616"/>
            <a:chExt cx="3537585" cy="3324225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91500" y="2642616"/>
              <a:ext cx="3517392" cy="332384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8661654" y="3938777"/>
              <a:ext cx="922019" cy="365760"/>
            </a:xfrm>
            <a:custGeom>
              <a:avLst/>
              <a:gdLst/>
              <a:ahLst/>
              <a:cxnLst/>
              <a:rect l="l" t="t" r="r" b="b"/>
              <a:pathLst>
                <a:path w="922020" h="365760">
                  <a:moveTo>
                    <a:pt x="922020" y="0"/>
                  </a:moveTo>
                  <a:lnTo>
                    <a:pt x="0" y="0"/>
                  </a:lnTo>
                  <a:lnTo>
                    <a:pt x="0" y="365760"/>
                  </a:lnTo>
                  <a:lnTo>
                    <a:pt x="922020" y="365760"/>
                  </a:lnTo>
                  <a:lnTo>
                    <a:pt x="92202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661654" y="3938777"/>
              <a:ext cx="922019" cy="365760"/>
            </a:xfrm>
            <a:custGeom>
              <a:avLst/>
              <a:gdLst/>
              <a:ahLst/>
              <a:cxnLst/>
              <a:rect l="l" t="t" r="r" b="b"/>
              <a:pathLst>
                <a:path w="922020" h="365760">
                  <a:moveTo>
                    <a:pt x="0" y="365760"/>
                  </a:moveTo>
                  <a:lnTo>
                    <a:pt x="922020" y="365760"/>
                  </a:lnTo>
                  <a:lnTo>
                    <a:pt x="922020" y="0"/>
                  </a:lnTo>
                  <a:lnTo>
                    <a:pt x="0" y="0"/>
                  </a:lnTo>
                  <a:lnTo>
                    <a:pt x="0" y="365760"/>
                  </a:lnTo>
                  <a:close/>
                </a:path>
              </a:pathLst>
            </a:custGeom>
            <a:ln w="381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216133" y="3414522"/>
              <a:ext cx="1493520" cy="1798320"/>
            </a:xfrm>
            <a:custGeom>
              <a:avLst/>
              <a:gdLst/>
              <a:ahLst/>
              <a:cxnLst/>
              <a:rect l="l" t="t" r="r" b="b"/>
              <a:pathLst>
                <a:path w="1493520" h="1798320">
                  <a:moveTo>
                    <a:pt x="0" y="1798320"/>
                  </a:moveTo>
                  <a:lnTo>
                    <a:pt x="1493520" y="1798320"/>
                  </a:lnTo>
                  <a:lnTo>
                    <a:pt x="1493520" y="0"/>
                  </a:lnTo>
                  <a:lnTo>
                    <a:pt x="0" y="0"/>
                  </a:lnTo>
                  <a:lnTo>
                    <a:pt x="0" y="1798320"/>
                  </a:lnTo>
                  <a:close/>
                </a:path>
              </a:pathLst>
            </a:custGeom>
            <a:ln w="380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0679" y="929639"/>
            <a:ext cx="8729980" cy="678180"/>
          </a:xfrm>
          <a:prstGeom prst="rect">
            <a:avLst/>
          </a:prstGeom>
          <a:solidFill>
            <a:srgbClr val="FBD2C2"/>
          </a:solidFill>
        </p:spPr>
        <p:txBody>
          <a:bodyPr vert="horz" wrap="square" lIns="0" tIns="0" rIns="0" bIns="0" rtlCol="0">
            <a:spAutoFit/>
          </a:bodyPr>
          <a:lstStyle/>
          <a:p>
            <a:pPr marL="92075">
              <a:lnSpc>
                <a:spcPts val="4720"/>
              </a:lnSpc>
            </a:pP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Excel</a:t>
            </a:r>
            <a:r>
              <a:rPr sz="4000" i="1" spc="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version </a:t>
            </a:r>
            <a:r>
              <a:rPr sz="4000" i="1" dirty="0">
                <a:solidFill>
                  <a:srgbClr val="000000"/>
                </a:solidFill>
                <a:latin typeface="Arial"/>
                <a:cs typeface="Arial"/>
              </a:rPr>
              <a:t>in</a:t>
            </a:r>
            <a:r>
              <a:rPr sz="4000" i="1" spc="-10" dirty="0">
                <a:solidFill>
                  <a:srgbClr val="000000"/>
                </a:solidFill>
                <a:latin typeface="Arial"/>
                <a:cs typeface="Arial"/>
              </a:rPr>
              <a:t> your</a:t>
            </a:r>
            <a:r>
              <a:rPr sz="4000" i="1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i="1" spc="-5" dirty="0">
                <a:solidFill>
                  <a:srgbClr val="000000"/>
                </a:solidFill>
                <a:latin typeface="Arial"/>
                <a:cs typeface="Arial"/>
              </a:rPr>
              <a:t>system?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353" y="553974"/>
            <a:ext cx="31115" cy="56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" dirty="0">
                <a:latin typeface="Segoe UI"/>
                <a:cs typeface="Segoe UI"/>
              </a:rPr>
              <a:t>.</a:t>
            </a:r>
            <a:endParaRPr sz="200">
              <a:latin typeface="Segoe UI"/>
              <a:cs typeface="Segoe U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847" y="717804"/>
            <a:ext cx="1136904" cy="113538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77368" y="2139695"/>
            <a:ext cx="8171815" cy="399415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2984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34"/>
              </a:spcBef>
            </a:pPr>
            <a:r>
              <a:rPr sz="2000" spc="-5" dirty="0">
                <a:latin typeface="Calibri"/>
                <a:cs typeface="Calibri"/>
              </a:rPr>
              <a:t>What </a:t>
            </a:r>
            <a:r>
              <a:rPr sz="2000" dirty="0">
                <a:latin typeface="Calibri"/>
                <a:cs typeface="Calibri"/>
              </a:rPr>
              <a:t>is the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version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of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excel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installed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 </a:t>
            </a:r>
            <a:r>
              <a:rPr sz="2000" spc="-10" dirty="0">
                <a:latin typeface="Calibri"/>
                <a:cs typeface="Calibri"/>
              </a:rPr>
              <a:t>your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system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(Laptop/computer)?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7368" y="3587496"/>
            <a:ext cx="8171815" cy="399415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2984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35"/>
              </a:spcBef>
            </a:pPr>
            <a:r>
              <a:rPr sz="2000" b="1" spc="-5" dirty="0">
                <a:latin typeface="Calibri"/>
                <a:cs typeface="Calibri"/>
              </a:rPr>
              <a:t>For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this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course,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it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is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suggested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to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use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any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version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above </a:t>
            </a:r>
            <a:r>
              <a:rPr sz="2000" b="1" dirty="0">
                <a:latin typeface="Calibri"/>
                <a:cs typeface="Calibri"/>
              </a:rPr>
              <a:t>the 2010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version.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708</Words>
  <Application>Microsoft Office PowerPoint</Application>
  <PresentationFormat>Custom</PresentationFormat>
  <Paragraphs>87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Importance of Excel</vt:lpstr>
      <vt:lpstr>Importance of Excel</vt:lpstr>
      <vt:lpstr>Importance of Excel</vt:lpstr>
      <vt:lpstr>Importance of Excel</vt:lpstr>
      <vt:lpstr>History of Excel</vt:lpstr>
      <vt:lpstr>Have you used Excel before?</vt:lpstr>
      <vt:lpstr>Excel version in your system?</vt:lpstr>
      <vt:lpstr>Excel version in your system?</vt:lpstr>
      <vt:lpstr>Text Books &amp; References</vt:lpstr>
      <vt:lpstr>Excel sheet parts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</cp:revision>
  <dcterms:created xsi:type="dcterms:W3CDTF">2022-08-23T10:01:32Z</dcterms:created>
  <dcterms:modified xsi:type="dcterms:W3CDTF">2022-08-23T10:09:38Z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2021-09-21T00:00:00Z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2022-08-23T00:00:00Z</vt:filetime>
  </property>
</Properties>
</file>